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3" r:id="rId2"/>
    <p:sldMasterId id="2147483686" r:id="rId3"/>
  </p:sldMasterIdLst>
  <p:notesMasterIdLst>
    <p:notesMasterId r:id="rId14"/>
  </p:notesMasterIdLst>
  <p:sldIdLst>
    <p:sldId id="256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0A31-759C-47BF-8925-EFD4521895B7}" type="datetimeFigureOut">
              <a:rPr lang="en-GB" smtClean="0"/>
              <a:pPr/>
              <a:t>24/06/14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2A6-F0F5-4F85-A931-845E898484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127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B7E0-4E72-FE47-8124-C479F3A36C7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78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25" y="2182813"/>
            <a:ext cx="61722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a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680" y="2407797"/>
            <a:ext cx="5782616" cy="6723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219" y="1228790"/>
            <a:ext cx="5782616" cy="108651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84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9F62-C548-4F92-8F12-F89D48F9F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101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CD41-0255-4859-B963-2404D54C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55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59BA-FDDF-46F2-BA98-BA1CF7116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32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777924" y="2182807"/>
            <a:ext cx="6172075" cy="45719"/>
          </a:xfrm>
          <a:prstGeom prst="rect">
            <a:avLst/>
          </a:prstGeom>
        </p:spPr>
      </p:pic>
      <p:pic>
        <p:nvPicPr>
          <p:cNvPr id="9" name="Picture 8" descr="ma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680" y="2407797"/>
            <a:ext cx="5782616" cy="6723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219" y="1228790"/>
            <a:ext cx="5782616" cy="108651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19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6224623"/>
            <a:ext cx="343965" cy="31428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186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6224623"/>
            <a:ext cx="343965" cy="31428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main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7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35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pPr/>
              <a:t>24/06/14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para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36" y="4537690"/>
            <a:ext cx="5647227" cy="6352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37" y="3117355"/>
            <a:ext cx="5647226" cy="1362075"/>
          </a:xfrm>
        </p:spPr>
        <p:txBody>
          <a:bodyPr anchor="t"/>
          <a:lstStyle>
            <a:lvl1pPr algn="l"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328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586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329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44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224588"/>
            <a:ext cx="344488" cy="314325"/>
          </a:xfrm>
        </p:spPr>
        <p:txBody>
          <a:bodyPr/>
          <a:lstStyle>
            <a:lvl1pPr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C1418-C0D9-4F86-BB0F-0D6CA4E94B6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1011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pPr/>
              <a:t>24/06/14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mimosppttemplate5-tq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695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30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3969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90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378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777924" y="2182807"/>
            <a:ext cx="6172075" cy="45719"/>
          </a:xfrm>
          <a:prstGeom prst="rect">
            <a:avLst/>
          </a:prstGeom>
        </p:spPr>
      </p:pic>
      <p:pic>
        <p:nvPicPr>
          <p:cNvPr id="9" name="Picture 8" descr="ma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680" y="2407797"/>
            <a:ext cx="5782616" cy="6723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219" y="1228790"/>
            <a:ext cx="5782616" cy="108651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7921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6224623"/>
            <a:ext cx="343965" cy="31428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645DAC29-647E-4019-B5BD-5809B44CB49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871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6224623"/>
            <a:ext cx="343965" cy="31428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645DAC29-647E-4019-B5BD-5809B44CB49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 descr="main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7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32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8BF38-BA04-4F4A-BD40-C30C80CD2E18}" type="datetimeFigureOut">
              <a:rPr lang="en-GB" smtClean="0">
                <a:solidFill>
                  <a:prstClr val="black"/>
                </a:solidFill>
              </a:rPr>
              <a:pPr/>
              <a:t>24/06/14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separa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36" y="4537690"/>
            <a:ext cx="5647227" cy="6352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37" y="3117355"/>
            <a:ext cx="5647226" cy="1362075"/>
          </a:xfrm>
        </p:spPr>
        <p:txBody>
          <a:bodyPr anchor="t"/>
          <a:lstStyle>
            <a:lvl1pPr algn="l"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3248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68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759"/>
          </a:xfrm>
        </p:spPr>
        <p:txBody>
          <a:bodyPr rtlCol="0">
            <a:noAutofit/>
          </a:bodyPr>
          <a:lstStyle>
            <a:lvl1pPr>
              <a:defRPr lang="en-US" sz="2800" b="1" dirty="0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224588"/>
            <a:ext cx="344488" cy="314325"/>
          </a:xfrm>
        </p:spPr>
        <p:txBody>
          <a:bodyPr/>
          <a:lstStyle>
            <a:lvl1pPr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B929FC-789E-4E57-B60B-430478493D0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3589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2752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274638"/>
            <a:ext cx="8172908" cy="6117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101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8BF38-BA04-4F4A-BD40-C30C80CD2E18}" type="datetimeFigureOut">
              <a:rPr lang="en-GB" smtClean="0">
                <a:solidFill>
                  <a:prstClr val="black"/>
                </a:solidFill>
              </a:rPr>
              <a:pPr/>
              <a:t>24/06/14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mimosppttemplate5-tq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9812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47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137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887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765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para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36" y="4537690"/>
            <a:ext cx="5647227" cy="635244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37" y="3117355"/>
            <a:ext cx="5647226" cy="1362075"/>
          </a:xfrm>
        </p:spPr>
        <p:txBody>
          <a:bodyPr anchor="t"/>
          <a:lstStyle>
            <a:lvl1pPr algn="l"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65DC95A-3ADD-413C-BE03-A72D5A4D9BE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24/06/14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0C2-F98A-4344-8CD4-ADB2A8B3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448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E5E2-E67B-4465-A56B-07BBFAAD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993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7824-1DB5-4C9A-A539-FD2575CFE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393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lang="en-US" sz="28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EA29-F522-47BB-B769-928C0E81B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460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mosppttemplate5-tq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8F55266-A48A-4F96-A788-706B2F4B651A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24/06/14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5CFD-CB95-4A3A-BBB8-2C3476519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840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>
            <a:noAutofit/>
          </a:bodyPr>
          <a:lstStyle>
            <a:lvl1pPr algn="ctr">
              <a:defRPr lang="en-US" sz="2400" b="1" dirty="0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2AF3-6DAA-4E31-BB2E-9154093C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373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nten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9800" y="274638"/>
            <a:ext cx="7747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17600"/>
            <a:ext cx="82296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9388"/>
            <a:ext cx="28956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3450" y="6173788"/>
            <a:ext cx="484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D249D6B-AE64-41D8-93F3-8E018A6CCF04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075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rgbClr val="CB169C"/>
          </a:solidFill>
          <a:latin typeface="+mn-lt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B169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D3D3D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D3D3D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D3D3D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D3D3D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D3D3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9288" y="274638"/>
            <a:ext cx="7747512" cy="61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918"/>
            <a:ext cx="8229600" cy="500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8909"/>
            <a:ext cx="2895600" cy="192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811" y="6173787"/>
            <a:ext cx="48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47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B169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D3D3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D3D3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D3D3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D3D3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D3D3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9288" y="274638"/>
            <a:ext cx="7747512" cy="61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918"/>
            <a:ext cx="8229600" cy="500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8909"/>
            <a:ext cx="2895600" cy="192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811" y="6173787"/>
            <a:ext cx="48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45DAC29-647E-4019-B5BD-5809B44CB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B169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D3D3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D3D3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D3D3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D3D3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D3D3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microsoft.com/office/2007/relationships/hdphoto" Target="../media/hdphoto1.wdp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1.gif"/><Relationship Id="rId21" Type="http://schemas.openxmlformats.org/officeDocument/2006/relationships/image" Target="../media/image3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microsoft.com/office/2007/relationships/hdphoto" Target="../media/hdphoto2.wdp"/><Relationship Id="rId13" Type="http://schemas.openxmlformats.org/officeDocument/2006/relationships/image" Target="../media/image25.pn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microsoft.com/office/2007/relationships/hdphoto" Target="../media/hdphoto3.wdp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Computing Lab (ACL), MIMOS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OpenNebula</a:t>
            </a:r>
            <a:r>
              <a:rPr lang="en-US" dirty="0" smtClean="0"/>
              <a:t> and </a:t>
            </a:r>
            <a:r>
              <a:rPr lang="en-US" dirty="0" err="1" smtClean="0"/>
              <a:t>Ceph</a:t>
            </a:r>
            <a:r>
              <a:rPr lang="en-US" dirty="0" smtClean="0"/>
              <a:t> in MIMOS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189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Pool management</a:t>
            </a:r>
          </a:p>
          <a:p>
            <a:pPr lvl="1"/>
            <a:r>
              <a:rPr lang="en-US" dirty="0" smtClean="0"/>
              <a:t>Image Management</a:t>
            </a:r>
          </a:p>
          <a:p>
            <a:pPr lvl="1"/>
            <a:r>
              <a:rPr lang="en-US" dirty="0" smtClean="0"/>
              <a:t>Key Management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Calamari?</a:t>
            </a:r>
          </a:p>
          <a:p>
            <a:r>
              <a:rPr lang="en-US" dirty="0" smtClean="0"/>
              <a:t>Accounting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67790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355976" y="3534444"/>
            <a:ext cx="4389312" cy="29188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R&amp;D institute funded by the Government of  Malaysia specialize in ICT</a:t>
            </a:r>
          </a:p>
          <a:p>
            <a:r>
              <a:rPr lang="en-US" dirty="0" smtClean="0"/>
              <a:t>Sole charter is applied research, in line with its vision to steer itself into a premier applied research center in frontier technologies that impact Malaysians and the global community.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7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274638"/>
            <a:ext cx="8096696" cy="61118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</a:t>
            </a:r>
            <a:r>
              <a:rPr lang="en-US" dirty="0" smtClean="0"/>
              <a:t>-Cloud: Road Towards Software-Defined </a:t>
            </a:r>
            <a:r>
              <a:rPr lang="en-US" dirty="0" err="1" smtClean="0"/>
              <a:t>Instrastructure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24230" y="1823266"/>
            <a:ext cx="0" cy="2447925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24848" y="150566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Software-Defined Infrastructure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4848" y="326559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Automated</a:t>
            </a:r>
            <a:r>
              <a:rPr lang="en-US" sz="2400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 Complex Systems  Management through </a:t>
            </a:r>
            <a:r>
              <a:rPr lang="en-US" sz="2400" u="sng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Software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ED9C65"/>
              </a:solidFill>
              <a:latin typeface="Arial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Virtualize</a:t>
            </a:r>
            <a:r>
              <a:rPr lang="en-US" sz="2400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 IT Infrastructure and Delivered </a:t>
            </a:r>
            <a:r>
              <a:rPr lang="en-US" sz="2400" u="sng" dirty="0">
                <a:solidFill>
                  <a:srgbClr val="ED9C65"/>
                </a:solidFill>
                <a:latin typeface="Arial" charset="0"/>
                <a:cs typeface="Arial" panose="020B0604020202020204" pitchFamily="34" charset="0"/>
              </a:rPr>
              <a:t>As-A-Service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352536" y="1152294"/>
            <a:ext cx="3936619" cy="4944947"/>
            <a:chOff x="254850" y="1267988"/>
            <a:chExt cx="4264672" cy="4944947"/>
          </a:xfrm>
        </p:grpSpPr>
        <p:pic>
          <p:nvPicPr>
            <p:cNvPr id="66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485" y="3354393"/>
              <a:ext cx="974765" cy="83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Isosceles Triangle 26"/>
            <p:cNvSpPr/>
            <p:nvPr/>
          </p:nvSpPr>
          <p:spPr>
            <a:xfrm>
              <a:off x="590515" y="4373949"/>
              <a:ext cx="3589886" cy="584035"/>
            </a:xfrm>
            <a:prstGeom prst="triangle">
              <a:avLst>
                <a:gd name="adj" fmla="val 50433"/>
              </a:avLst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45625" y="5939666"/>
              <a:ext cx="1159385" cy="26152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spc="-20" dirty="0" smtClean="0">
                  <a:solidFill>
                    <a:srgbClr val="ED9C65"/>
                  </a:solidFill>
                  <a:cs typeface="Arial" panose="020B0604020202020204" pitchFamily="34" charset="0"/>
                </a:rPr>
                <a:t>Network</a:t>
              </a:r>
              <a:endParaRPr lang="en-US" sz="1600" b="1" spc="-20" dirty="0">
                <a:solidFill>
                  <a:srgbClr val="ED9C6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90156" y="5939666"/>
              <a:ext cx="882292" cy="27326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spc="-20" dirty="0" smtClean="0">
                  <a:solidFill>
                    <a:srgbClr val="ED9C65"/>
                  </a:solidFill>
                  <a:cs typeface="Arial" panose="020B0604020202020204" pitchFamily="34" charset="0"/>
                </a:rPr>
                <a:t>Storage</a:t>
              </a:r>
              <a:endParaRPr lang="en-US" sz="1400" b="1" spc="-20" dirty="0">
                <a:solidFill>
                  <a:srgbClr val="ED9C6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268" y="5940659"/>
              <a:ext cx="941947" cy="26152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spc="-20" dirty="0" smtClean="0">
                  <a:solidFill>
                    <a:srgbClr val="ED9C65"/>
                  </a:solidFill>
                  <a:cs typeface="Arial" panose="020B0604020202020204" pitchFamily="34" charset="0"/>
                </a:rPr>
                <a:t>Server</a:t>
              </a:r>
              <a:endParaRPr lang="en-US" sz="1600" b="1" spc="-20" dirty="0">
                <a:solidFill>
                  <a:srgbClr val="ED9C6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055" y="5193101"/>
              <a:ext cx="754781" cy="7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68" y="5200268"/>
              <a:ext cx="938571" cy="75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Connector 58"/>
            <p:cNvCxnSpPr/>
            <p:nvPr/>
          </p:nvCxnSpPr>
          <p:spPr>
            <a:xfrm>
              <a:off x="3278886" y="3152780"/>
              <a:ext cx="0" cy="2005648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460466" y="5210215"/>
              <a:ext cx="731881" cy="649690"/>
              <a:chOff x="1836838" y="3822148"/>
              <a:chExt cx="1019176" cy="1057276"/>
            </a:xfrm>
          </p:grpSpPr>
          <p:pic>
            <p:nvPicPr>
              <p:cNvPr id="62" name="Picture 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736" y="3822148"/>
                <a:ext cx="528638" cy="52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376" y="3831915"/>
                <a:ext cx="528638" cy="52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6838" y="4350786"/>
                <a:ext cx="528638" cy="52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7376" y="4350786"/>
                <a:ext cx="528638" cy="52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618573" y="4694082"/>
              <a:ext cx="3703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  <a:cs typeface="Arial" panose="020B0604020202020204" pitchFamily="34" charset="0"/>
                </a:rPr>
                <a:t>Abstract the Intelligent</a:t>
              </a:r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852" y="5165286"/>
              <a:ext cx="941978" cy="79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ctangle 139"/>
            <p:cNvSpPr/>
            <p:nvPr/>
          </p:nvSpPr>
          <p:spPr>
            <a:xfrm>
              <a:off x="3360137" y="5940659"/>
              <a:ext cx="1159385" cy="26152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spc="-20" dirty="0" smtClean="0">
                  <a:solidFill>
                    <a:srgbClr val="ED9C65"/>
                  </a:solidFill>
                  <a:cs typeface="Arial" panose="020B0604020202020204" pitchFamily="34" charset="0"/>
                </a:rPr>
                <a:t>Security</a:t>
              </a:r>
              <a:endParaRPr lang="en-US" sz="1600" b="1" spc="-20" dirty="0">
                <a:solidFill>
                  <a:srgbClr val="ED9C6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42" name="Picture 3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676" y="3427563"/>
              <a:ext cx="859199" cy="63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142"/>
            <p:cNvSpPr/>
            <p:nvPr/>
          </p:nvSpPr>
          <p:spPr>
            <a:xfrm>
              <a:off x="412750" y="4115024"/>
              <a:ext cx="3919825" cy="31274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spc="-20" dirty="0" smtClean="0">
                  <a:solidFill>
                    <a:srgbClr val="ED9C65"/>
                  </a:solidFill>
                  <a:cs typeface="Arial" panose="020B0604020202020204" pitchFamily="34" charset="0"/>
                </a:rPr>
                <a:t>Software Management and Automation</a:t>
              </a:r>
              <a:endParaRPr lang="en-US" sz="1600" b="1" spc="-20" dirty="0">
                <a:solidFill>
                  <a:srgbClr val="ED9C65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3049253" y="1283367"/>
              <a:ext cx="1369126" cy="1077309"/>
              <a:chOff x="1250243" y="4290024"/>
              <a:chExt cx="1415143" cy="1554642"/>
            </a:xfrm>
          </p:grpSpPr>
          <p:sp>
            <p:nvSpPr>
              <p:cNvPr id="163" name="Rectangle 26"/>
              <p:cNvSpPr>
                <a:spLocks noChangeArrowheads="1"/>
              </p:cNvSpPr>
              <p:nvPr/>
            </p:nvSpPr>
            <p:spPr bwMode="auto">
              <a:xfrm>
                <a:off x="1336009" y="4367757"/>
                <a:ext cx="1275773" cy="1431566"/>
              </a:xfrm>
              <a:prstGeom prst="rect">
                <a:avLst/>
              </a:prstGeom>
              <a:solidFill>
                <a:srgbClr val="00A4F1"/>
              </a:solidFill>
              <a:ln w="9525">
                <a:noFill/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4" name="Text Box 63"/>
              <p:cNvSpPr txBox="1">
                <a:spLocks noChangeArrowheads="1"/>
              </p:cNvSpPr>
              <p:nvPr/>
            </p:nvSpPr>
            <p:spPr bwMode="auto">
              <a:xfrm>
                <a:off x="1411055" y="4427678"/>
                <a:ext cx="1125681" cy="597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Virtual Data </a:t>
                </a:r>
                <a:r>
                  <a:rPr lang="en-US" sz="1100" b="0" dirty="0">
                    <a:solidFill>
                      <a:srgbClr val="000000"/>
                    </a:solidFill>
                  </a:rPr>
                  <a:t>center </a:t>
                </a:r>
              </a:p>
            </p:txBody>
          </p:sp>
          <p:sp>
            <p:nvSpPr>
              <p:cNvPr id="165" name="Rectangle 20"/>
              <p:cNvSpPr>
                <a:spLocks noChangeArrowheads="1"/>
              </p:cNvSpPr>
              <p:nvPr/>
            </p:nvSpPr>
            <p:spPr bwMode="auto">
              <a:xfrm>
                <a:off x="1250243" y="4290024"/>
                <a:ext cx="1415143" cy="1554642"/>
              </a:xfrm>
              <a:prstGeom prst="rect">
                <a:avLst/>
              </a:prstGeom>
              <a:noFill/>
              <a:ln w="9525">
                <a:solidFill>
                  <a:srgbClr val="00A4F1"/>
                </a:solidFill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" name="Text Box 63"/>
              <p:cNvSpPr txBox="1">
                <a:spLocks noChangeArrowheads="1"/>
              </p:cNvSpPr>
              <p:nvPr/>
            </p:nvSpPr>
            <p:spPr bwMode="auto">
              <a:xfrm>
                <a:off x="1271685" y="5418759"/>
                <a:ext cx="1393701" cy="365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Cloud</a:t>
                </a:r>
                <a:endParaRPr lang="en-US" sz="1100" b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7" name="Picture 166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4334" y="5145057"/>
                <a:ext cx="548099" cy="521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5" name="Isosceles Triangle 174"/>
            <p:cNvSpPr/>
            <p:nvPr/>
          </p:nvSpPr>
          <p:spPr>
            <a:xfrm>
              <a:off x="509697" y="2551211"/>
              <a:ext cx="3589886" cy="584035"/>
            </a:xfrm>
            <a:prstGeom prst="triangle">
              <a:avLst>
                <a:gd name="adj" fmla="val 50433"/>
              </a:avLst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3712" y="2837416"/>
              <a:ext cx="3703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FFFFFF"/>
                  </a:solidFill>
                  <a:latin typeface="Arial" charset="0"/>
                  <a:cs typeface="Arial" panose="020B0604020202020204" pitchFamily="34" charset="0"/>
                </a:rPr>
                <a:t>XaaS</a:t>
              </a:r>
              <a:endParaRPr lang="en-US" sz="16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08152" y="1271418"/>
              <a:ext cx="1369126" cy="1077309"/>
              <a:chOff x="1250243" y="4290024"/>
              <a:chExt cx="1415143" cy="1554642"/>
            </a:xfrm>
          </p:grpSpPr>
          <p:sp>
            <p:nvSpPr>
              <p:cNvPr id="179" name="Rectangle 26"/>
              <p:cNvSpPr>
                <a:spLocks noChangeArrowheads="1"/>
              </p:cNvSpPr>
              <p:nvPr/>
            </p:nvSpPr>
            <p:spPr bwMode="auto">
              <a:xfrm>
                <a:off x="1336009" y="4367757"/>
                <a:ext cx="1275773" cy="1431566"/>
              </a:xfrm>
              <a:prstGeom prst="rect">
                <a:avLst/>
              </a:prstGeom>
              <a:solidFill>
                <a:srgbClr val="00A4F1"/>
              </a:solidFill>
              <a:ln w="9525">
                <a:noFill/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0" name="Text Box 63"/>
              <p:cNvSpPr txBox="1">
                <a:spLocks noChangeArrowheads="1"/>
              </p:cNvSpPr>
              <p:nvPr/>
            </p:nvSpPr>
            <p:spPr bwMode="auto">
              <a:xfrm>
                <a:off x="1411055" y="4427678"/>
                <a:ext cx="1125681" cy="597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Virtual Data </a:t>
                </a:r>
                <a:r>
                  <a:rPr lang="en-US" sz="1100" b="0" dirty="0">
                    <a:solidFill>
                      <a:srgbClr val="000000"/>
                    </a:solidFill>
                  </a:rPr>
                  <a:t>center </a:t>
                </a:r>
              </a:p>
            </p:txBody>
          </p:sp>
          <p:sp>
            <p:nvSpPr>
              <p:cNvPr id="181" name="Rectangle 20"/>
              <p:cNvSpPr>
                <a:spLocks noChangeArrowheads="1"/>
              </p:cNvSpPr>
              <p:nvPr/>
            </p:nvSpPr>
            <p:spPr bwMode="auto">
              <a:xfrm>
                <a:off x="1250243" y="4290024"/>
                <a:ext cx="1415143" cy="1554642"/>
              </a:xfrm>
              <a:prstGeom prst="rect">
                <a:avLst/>
              </a:prstGeom>
              <a:noFill/>
              <a:ln w="9525">
                <a:solidFill>
                  <a:srgbClr val="00A4F1"/>
                </a:solidFill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2" name="Text Box 63"/>
              <p:cNvSpPr txBox="1">
                <a:spLocks noChangeArrowheads="1"/>
              </p:cNvSpPr>
              <p:nvPr/>
            </p:nvSpPr>
            <p:spPr bwMode="auto">
              <a:xfrm>
                <a:off x="1271685" y="5418759"/>
                <a:ext cx="1393701" cy="365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Cloud</a:t>
                </a:r>
                <a:endParaRPr lang="en-US" sz="1100" b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3" name="Picture 18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4334" y="5145057"/>
                <a:ext cx="548099" cy="521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4" name="Group 183"/>
            <p:cNvGrpSpPr/>
            <p:nvPr/>
          </p:nvGrpSpPr>
          <p:grpSpPr>
            <a:xfrm>
              <a:off x="254850" y="1267988"/>
              <a:ext cx="1369126" cy="1077309"/>
              <a:chOff x="1250243" y="4290024"/>
              <a:chExt cx="1415143" cy="1554642"/>
            </a:xfrm>
          </p:grpSpPr>
          <p:sp>
            <p:nvSpPr>
              <p:cNvPr id="185" name="Rectangle 26"/>
              <p:cNvSpPr>
                <a:spLocks noChangeArrowheads="1"/>
              </p:cNvSpPr>
              <p:nvPr/>
            </p:nvSpPr>
            <p:spPr bwMode="auto">
              <a:xfrm>
                <a:off x="1336009" y="4367757"/>
                <a:ext cx="1275773" cy="1431566"/>
              </a:xfrm>
              <a:prstGeom prst="rect">
                <a:avLst/>
              </a:prstGeom>
              <a:solidFill>
                <a:srgbClr val="00A4F1"/>
              </a:solidFill>
              <a:ln w="9525">
                <a:noFill/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6" name="Text Box 63"/>
              <p:cNvSpPr txBox="1">
                <a:spLocks noChangeArrowheads="1"/>
              </p:cNvSpPr>
              <p:nvPr/>
            </p:nvSpPr>
            <p:spPr bwMode="auto">
              <a:xfrm>
                <a:off x="1411055" y="4427678"/>
                <a:ext cx="1125681" cy="597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Virtual Data </a:t>
                </a:r>
                <a:r>
                  <a:rPr lang="en-US" sz="1100" b="0" dirty="0">
                    <a:solidFill>
                      <a:srgbClr val="000000"/>
                    </a:solidFill>
                  </a:rPr>
                  <a:t>center </a:t>
                </a:r>
              </a:p>
            </p:txBody>
          </p:sp>
          <p:sp>
            <p:nvSpPr>
              <p:cNvPr id="187" name="Rectangle 20"/>
              <p:cNvSpPr>
                <a:spLocks noChangeArrowheads="1"/>
              </p:cNvSpPr>
              <p:nvPr/>
            </p:nvSpPr>
            <p:spPr bwMode="auto">
              <a:xfrm>
                <a:off x="1250243" y="4290024"/>
                <a:ext cx="1415143" cy="1554642"/>
              </a:xfrm>
              <a:prstGeom prst="rect">
                <a:avLst/>
              </a:prstGeom>
              <a:noFill/>
              <a:ln w="9525">
                <a:solidFill>
                  <a:srgbClr val="00A4F1"/>
                </a:solidFill>
                <a:round/>
                <a:headEnd/>
                <a:tailEnd/>
              </a:ln>
            </p:spPr>
            <p:txBody>
              <a:bodyPr lIns="91431" tIns="45716" rIns="91431" bIns="45716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8" name="Text Box 63"/>
              <p:cNvSpPr txBox="1">
                <a:spLocks noChangeArrowheads="1"/>
              </p:cNvSpPr>
              <p:nvPr/>
            </p:nvSpPr>
            <p:spPr bwMode="auto">
              <a:xfrm>
                <a:off x="1271685" y="5418759"/>
                <a:ext cx="1393701" cy="365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6" rIns="91431" bIns="45716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37931725" indent="-37474525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defTabSz="45720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0" dirty="0" smtClean="0">
                    <a:solidFill>
                      <a:srgbClr val="000000"/>
                    </a:solidFill>
                  </a:rPr>
                  <a:t>Cloud</a:t>
                </a:r>
                <a:endParaRPr lang="en-US" sz="1100" b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9" name="Picture 188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4334" y="5145057"/>
                <a:ext cx="548099" cy="521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97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8096696" cy="611187"/>
          </a:xfrm>
        </p:spPr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-Cloud: Software Overview</a:t>
            </a:r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6274127" y="3090543"/>
            <a:ext cx="1313249" cy="1165323"/>
            <a:chOff x="6173010" y="1480580"/>
            <a:chExt cx="1313249" cy="1165323"/>
          </a:xfrm>
        </p:grpSpPr>
        <p:pic>
          <p:nvPicPr>
            <p:cNvPr id="9" name="Picture 25" descr="http://icons.iconarchive.com/icons/icons-land/vista-hardware-devices/256/Home-Server-ico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010" y="1937996"/>
              <a:ext cx="720000" cy="70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http://icons.iconarchive.com/icons/icons-land/vista-hardware-devices/256/Home-Server-ico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259" y="1695567"/>
              <a:ext cx="720000" cy="70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34879" y="1711711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VM</a:t>
              </a:r>
              <a:endParaRPr lang="en-MY" sz="11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8128" y="148058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VM</a:t>
              </a:r>
              <a:endParaRPr lang="en-MY" sz="11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4964959" y="4275578"/>
            <a:ext cx="2520992" cy="324000"/>
            <a:chOff x="5067329" y="4173980"/>
            <a:chExt cx="2520992" cy="324000"/>
          </a:xfrm>
        </p:grpSpPr>
        <p:pic>
          <p:nvPicPr>
            <p:cNvPr id="7" name="Picture 2" descr="http://wiki.ieeta.pt/wiki/images/f/f0/Opennebula_logo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b="27960"/>
            <a:stretch/>
          </p:blipFill>
          <p:spPr bwMode="auto">
            <a:xfrm>
              <a:off x="5358274" y="4243893"/>
              <a:ext cx="1939103" cy="25029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067329" y="4173980"/>
              <a:ext cx="2520992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71441" y="2650828"/>
            <a:ext cx="1486754" cy="1567917"/>
            <a:chOff x="3468703" y="1147341"/>
            <a:chExt cx="1486754" cy="1567917"/>
          </a:xfrm>
        </p:grpSpPr>
        <p:grpSp>
          <p:nvGrpSpPr>
            <p:cNvPr id="43" name="Group 42"/>
            <p:cNvGrpSpPr/>
            <p:nvPr/>
          </p:nvGrpSpPr>
          <p:grpSpPr>
            <a:xfrm>
              <a:off x="3561543" y="1453368"/>
              <a:ext cx="1249260" cy="1261890"/>
              <a:chOff x="3561543" y="1453368"/>
              <a:chExt cx="1249260" cy="126189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61543" y="1453368"/>
                <a:ext cx="1249260" cy="126189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MY" sz="14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3730328" y="1497527"/>
                <a:ext cx="975499" cy="1130676"/>
                <a:chOff x="1366675" y="1403598"/>
                <a:chExt cx="975499" cy="1130676"/>
              </a:xfrm>
            </p:grpSpPr>
            <p:pic>
              <p:nvPicPr>
                <p:cNvPr id="47" name="Picture 23" descr="https://code.grnet.gr/projects/pithos-ios/repository/revisions/700184fb709d339fe1ebfd48b6124ecc520b1c74/entry/Images/load-balancers-large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315" y="1403598"/>
                  <a:ext cx="396005" cy="3893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5" descr="http://icons.iconarchive.com/icons/icons-land/vista-hardware-devices/256/Home-Server-icon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675" y="1871281"/>
                  <a:ext cx="324445" cy="318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 descr="http://icons.iconarchive.com/icons/icons-land/vista-hardware-devices/256/Home-Server-icon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7729" y="1871281"/>
                  <a:ext cx="324445" cy="318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27" descr="https://cdn1.iconfinder.com/data/icons/database/PNG/512/Database_3.pn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377" y="2238980"/>
                  <a:ext cx="300338" cy="295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Elbow Connector 50"/>
                <p:cNvCxnSpPr>
                  <a:stCxn id="47" idx="3"/>
                  <a:endCxn id="49" idx="0"/>
                </p:cNvCxnSpPr>
                <p:nvPr/>
              </p:nvCxnSpPr>
              <p:spPr bwMode="auto">
                <a:xfrm>
                  <a:off x="2043320" y="1598275"/>
                  <a:ext cx="136632" cy="27300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lbow Connector 51"/>
                <p:cNvCxnSpPr>
                  <a:stCxn id="47" idx="1"/>
                  <a:endCxn id="48" idx="0"/>
                </p:cNvCxnSpPr>
                <p:nvPr/>
              </p:nvCxnSpPr>
              <p:spPr bwMode="auto">
                <a:xfrm rot="10800000" flipV="1">
                  <a:off x="1528899" y="1598275"/>
                  <a:ext cx="118417" cy="27300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52"/>
                <p:cNvCxnSpPr>
                  <a:stCxn id="49" idx="2"/>
                  <a:endCxn id="50" idx="3"/>
                </p:cNvCxnSpPr>
                <p:nvPr/>
              </p:nvCxnSpPr>
              <p:spPr bwMode="auto">
                <a:xfrm rot="5400000">
                  <a:off x="2000659" y="2207333"/>
                  <a:ext cx="196351" cy="162237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53"/>
                <p:cNvCxnSpPr>
                  <a:stCxn id="48" idx="2"/>
                  <a:endCxn id="50" idx="1"/>
                </p:cNvCxnSpPr>
                <p:nvPr/>
              </p:nvCxnSpPr>
              <p:spPr bwMode="auto">
                <a:xfrm rot="16200000" flipH="1">
                  <a:off x="1524962" y="2194211"/>
                  <a:ext cx="196351" cy="188479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3468703" y="1147341"/>
              <a:ext cx="1486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Virtual Data</a:t>
              </a:r>
              <a:r>
                <a:rPr lang="en-MY" sz="12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r>
                <a:rPr lang="en-MY" sz="12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Center</a:t>
              </a:r>
              <a:endPara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9801" y="595266"/>
            <a:ext cx="7747000" cy="4271805"/>
            <a:chOff x="1349829" y="516738"/>
            <a:chExt cx="7112233" cy="4271805"/>
          </a:xfrm>
        </p:grpSpPr>
        <p:sp>
          <p:nvSpPr>
            <p:cNvPr id="6" name="Rectangle 5"/>
            <p:cNvSpPr/>
            <p:nvPr/>
          </p:nvSpPr>
          <p:spPr>
            <a:xfrm>
              <a:off x="1349829" y="872790"/>
              <a:ext cx="6821714" cy="39157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srgbClr val="FF0000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678321" y="516738"/>
              <a:ext cx="783741" cy="862093"/>
              <a:chOff x="3866834" y="1370794"/>
              <a:chExt cx="783741" cy="862093"/>
            </a:xfrm>
          </p:grpSpPr>
          <p:pic>
            <p:nvPicPr>
              <p:cNvPr id="64" name="Picture 24" descr="https://www.symplicity.com/assets/Icon_-_Product_Features_-_Compliance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rcRect b="16286"/>
              <a:stretch/>
            </p:blipFill>
            <p:spPr bwMode="auto">
              <a:xfrm>
                <a:off x="3941409" y="1370794"/>
                <a:ext cx="688904" cy="576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3866834" y="1955888"/>
                <a:ext cx="783741" cy="2769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err="1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Mi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-Trust</a:t>
                </a:r>
                <a:endParaRPr lang="en-MY" sz="12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1654983" y="4900186"/>
            <a:ext cx="6079022" cy="926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 sz="16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43232" y="5460198"/>
            <a:ext cx="95936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Mi-NetVirX</a:t>
            </a:r>
            <a:endParaRPr lang="en-MY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355753" y="5161957"/>
            <a:ext cx="1335403" cy="518876"/>
            <a:chOff x="5621774" y="5643286"/>
            <a:chExt cx="1335403" cy="518876"/>
          </a:xfrm>
        </p:grpSpPr>
        <p:sp>
          <p:nvSpPr>
            <p:cNvPr id="74" name="TextBox 73"/>
            <p:cNvSpPr txBox="1"/>
            <p:nvPr/>
          </p:nvSpPr>
          <p:spPr>
            <a:xfrm>
              <a:off x="6108868" y="5671891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SDN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Controller</a:t>
              </a:r>
              <a:endParaRPr lang="en-MY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5" name="Picture 18" descr="https://cdn3.iconfinder.com/data/icons/hardware-1/100/server_hub-128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774" y="5643286"/>
              <a:ext cx="518876" cy="518876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grpSp>
        <p:nvGrpSpPr>
          <p:cNvPr id="2070" name="Group 2069"/>
          <p:cNvGrpSpPr/>
          <p:nvPr/>
        </p:nvGrpSpPr>
        <p:grpSpPr>
          <a:xfrm>
            <a:off x="4119130" y="5009895"/>
            <a:ext cx="1564682" cy="758525"/>
            <a:chOff x="3507675" y="5009895"/>
            <a:chExt cx="1564682" cy="758525"/>
          </a:xfrm>
        </p:grpSpPr>
        <p:pic>
          <p:nvPicPr>
            <p:cNvPr id="2050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675" y="5009895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850" y="5009895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675" y="5464296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850" y="5464296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9" name="Straight Connector 88"/>
            <p:cNvCxnSpPr>
              <a:stCxn id="2050" idx="3"/>
              <a:endCxn id="86" idx="1"/>
            </p:cNvCxnSpPr>
            <p:nvPr/>
          </p:nvCxnSpPr>
          <p:spPr>
            <a:xfrm>
              <a:off x="3811799" y="5161957"/>
              <a:ext cx="320051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6" idx="2"/>
              <a:endCxn id="88" idx="0"/>
            </p:cNvCxnSpPr>
            <p:nvPr/>
          </p:nvCxnSpPr>
          <p:spPr>
            <a:xfrm>
              <a:off x="4283912" y="5314019"/>
              <a:ext cx="0" cy="150277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8" idx="1"/>
              <a:endCxn id="87" idx="3"/>
            </p:cNvCxnSpPr>
            <p:nvPr/>
          </p:nvCxnSpPr>
          <p:spPr>
            <a:xfrm flipH="1">
              <a:off x="3811799" y="5616358"/>
              <a:ext cx="320051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/>
            <p:cNvCxnSpPr>
              <a:stCxn id="2050" idx="2"/>
              <a:endCxn id="87" idx="0"/>
            </p:cNvCxnSpPr>
            <p:nvPr/>
          </p:nvCxnSpPr>
          <p:spPr>
            <a:xfrm>
              <a:off x="3659737" y="5314019"/>
              <a:ext cx="0" cy="150277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/>
            <p:cNvCxnSpPr/>
            <p:nvPr/>
          </p:nvCxnSpPr>
          <p:spPr>
            <a:xfrm flipV="1">
              <a:off x="3811799" y="5288319"/>
              <a:ext cx="320051" cy="179393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>
              <a:off x="3811799" y="5288319"/>
              <a:ext cx="354861" cy="19798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233" y="5009895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https://cdn1.iconfinder.com/data/icons/metro-ui-dock-icon-set--icons-by-dakirby/512/Power_-_Switch_User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233" y="5464296"/>
              <a:ext cx="304124" cy="30412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5" name="Straight Connector 104"/>
            <p:cNvCxnSpPr>
              <a:stCxn id="86" idx="3"/>
              <a:endCxn id="103" idx="1"/>
            </p:cNvCxnSpPr>
            <p:nvPr/>
          </p:nvCxnSpPr>
          <p:spPr>
            <a:xfrm>
              <a:off x="4435974" y="5161957"/>
              <a:ext cx="332259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8" idx="3"/>
              <a:endCxn id="104" idx="1"/>
            </p:cNvCxnSpPr>
            <p:nvPr/>
          </p:nvCxnSpPr>
          <p:spPr>
            <a:xfrm>
              <a:off x="4435974" y="5616358"/>
              <a:ext cx="332259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3" idx="2"/>
              <a:endCxn id="104" idx="0"/>
            </p:cNvCxnSpPr>
            <p:nvPr/>
          </p:nvCxnSpPr>
          <p:spPr>
            <a:xfrm>
              <a:off x="4920295" y="5314019"/>
              <a:ext cx="0" cy="150277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435974" y="5288319"/>
              <a:ext cx="332259" cy="17187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435974" y="5288319"/>
              <a:ext cx="332259" cy="179393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ight Arrow 96"/>
          <p:cNvSpPr/>
          <p:nvPr/>
        </p:nvSpPr>
        <p:spPr>
          <a:xfrm rot="16200000">
            <a:off x="6177206" y="4639250"/>
            <a:ext cx="256658" cy="484632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139" name="Right Arrow 138"/>
          <p:cNvSpPr/>
          <p:nvPr/>
        </p:nvSpPr>
        <p:spPr>
          <a:xfrm rot="16200000">
            <a:off x="3074626" y="4639250"/>
            <a:ext cx="256658" cy="484632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cxnSp>
        <p:nvCxnSpPr>
          <p:cNvPr id="99" name="Curved Connector 98"/>
          <p:cNvCxnSpPr>
            <a:stCxn id="75" idx="1"/>
            <a:endCxn id="104" idx="3"/>
          </p:cNvCxnSpPr>
          <p:nvPr/>
        </p:nvCxnSpPr>
        <p:spPr>
          <a:xfrm rot="10800000" flipV="1">
            <a:off x="5683813" y="5421394"/>
            <a:ext cx="671941" cy="19496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75" idx="1"/>
            <a:endCxn id="103" idx="3"/>
          </p:cNvCxnSpPr>
          <p:nvPr/>
        </p:nvCxnSpPr>
        <p:spPr>
          <a:xfrm rot="10800000">
            <a:off x="5683813" y="5161957"/>
            <a:ext cx="671941" cy="25943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6482" y="4364462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Distributed Storage</a:t>
            </a:r>
            <a:endParaRPr lang="en-MY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54984" y="2601806"/>
            <a:ext cx="2973852" cy="21153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0483" y="4373133"/>
            <a:ext cx="84350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Mi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-ROSS</a:t>
            </a:r>
            <a:endParaRPr lang="en-MY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043642" y="1497623"/>
            <a:ext cx="894797" cy="814898"/>
            <a:chOff x="1664376" y="1662888"/>
            <a:chExt cx="894797" cy="814898"/>
          </a:xfrm>
        </p:grpSpPr>
        <p:sp>
          <p:nvSpPr>
            <p:cNvPr id="58" name="TextBox 57"/>
            <p:cNvSpPr txBox="1"/>
            <p:nvPr/>
          </p:nvSpPr>
          <p:spPr>
            <a:xfrm>
              <a:off x="1664376" y="2200787"/>
              <a:ext cx="894797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Mi</a:t>
              </a: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-Mocha</a:t>
              </a:r>
              <a:endParaRPr lang="en-MY" sz="12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9" name="Picture 20" descr="http://icons.iconarchive.com/icons/graphicpeel/utilize/256/Activity-Monitor-icon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955" y="1662888"/>
              <a:ext cx="537899" cy="53789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066201" y="1435271"/>
            <a:ext cx="1071126" cy="877250"/>
            <a:chOff x="2407072" y="1918916"/>
            <a:chExt cx="1071126" cy="877250"/>
          </a:xfrm>
        </p:grpSpPr>
        <p:pic>
          <p:nvPicPr>
            <p:cNvPr id="67" name="Picture 12" descr="http://i-cdn.phonearena.com/images/article/30428-image/RIP-Marketplace-for-Windows-Mobile-6.x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209" y="1918916"/>
              <a:ext cx="582854" cy="582854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407072" y="2519167"/>
              <a:ext cx="1071126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Marketplace</a:t>
              </a:r>
              <a:endParaRPr lang="en-MY" sz="12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1305" y="1473500"/>
            <a:ext cx="620683" cy="839021"/>
            <a:chOff x="1178553" y="1944369"/>
            <a:chExt cx="620683" cy="839021"/>
          </a:xfrm>
        </p:grpSpPr>
        <p:sp>
          <p:nvSpPr>
            <p:cNvPr id="71" name="Rectangle 70"/>
            <p:cNvSpPr/>
            <p:nvPr/>
          </p:nvSpPr>
          <p:spPr>
            <a:xfrm>
              <a:off x="1178553" y="2506391"/>
              <a:ext cx="620683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Portal</a:t>
              </a:r>
              <a:endParaRPr lang="en-MY" sz="12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2" name="Picture 2" descr="https://cdn3.iconfinder.com/data/icons/linecons-free-vector-icons-pack/32/world-512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279" y="1944369"/>
              <a:ext cx="445230" cy="44523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4142350" y="1467054"/>
            <a:ext cx="774572" cy="845467"/>
            <a:chOff x="-1255287" y="1439564"/>
            <a:chExt cx="774572" cy="845467"/>
          </a:xfrm>
        </p:grpSpPr>
        <p:pic>
          <p:nvPicPr>
            <p:cNvPr id="134" name="Picture 4" descr="http://www.www8-hp.com/us/en/images/icon2_tcm_245_1594917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5224" y="1439564"/>
              <a:ext cx="594446" cy="54143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" name="Rectangle 168"/>
            <p:cNvSpPr/>
            <p:nvPr/>
          </p:nvSpPr>
          <p:spPr>
            <a:xfrm>
              <a:off x="-1255287" y="2008032"/>
              <a:ext cx="774572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Mi</a:t>
              </a: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-Latte</a:t>
              </a:r>
              <a:endParaRPr lang="en-MY" sz="12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1648191" y="5858585"/>
            <a:ext cx="6085814" cy="870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 sz="1400" dirty="0">
              <a:solidFill>
                <a:prstClr val="black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17714" y="5858585"/>
            <a:ext cx="139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cs typeface="Arial" charset="0"/>
              </a:rPr>
              <a:t>Physical Infrastructure</a:t>
            </a:r>
            <a:endParaRPr lang="en-MY" sz="14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763949" y="5982094"/>
            <a:ext cx="1861089" cy="644932"/>
            <a:chOff x="5477838" y="5976117"/>
            <a:chExt cx="1861089" cy="644932"/>
          </a:xfrm>
        </p:grpSpPr>
        <p:sp>
          <p:nvSpPr>
            <p:cNvPr id="151" name="Oval 150"/>
            <p:cNvSpPr/>
            <p:nvPr/>
          </p:nvSpPr>
          <p:spPr>
            <a:xfrm>
              <a:off x="5825237" y="6010533"/>
              <a:ext cx="1154486" cy="3446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prstClr val="white"/>
                </a:solidFill>
              </a:endParaRPr>
            </a:p>
          </p:txBody>
        </p:sp>
        <p:pic>
          <p:nvPicPr>
            <p:cNvPr id="153" name="Picture 14" descr="http://www.iconshock.com/img_jpg/SUPERVISTA/computer_gadgets/jpg/256/switch_icon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t="22766" b="17689"/>
            <a:stretch/>
          </p:blipFill>
          <p:spPr bwMode="auto">
            <a:xfrm>
              <a:off x="5477838" y="5982929"/>
              <a:ext cx="636550" cy="37903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 descr="http://www.iconshock.com/img_jpg/SUPERVISTA/computer_gadgets/jpg/256/switch_icon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t="22766" b="17689"/>
            <a:stretch/>
          </p:blipFill>
          <p:spPr bwMode="auto">
            <a:xfrm>
              <a:off x="6702377" y="5976117"/>
              <a:ext cx="636550" cy="37903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4" descr="http://www.iconshock.com/img_jpg/SUPERVISTA/computer_gadgets/jpg/256/switch_icon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t="22766" b="17689"/>
            <a:stretch/>
          </p:blipFill>
          <p:spPr bwMode="auto">
            <a:xfrm>
              <a:off x="6198574" y="6242011"/>
              <a:ext cx="636550" cy="37903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5" name="Group 144"/>
          <p:cNvGrpSpPr/>
          <p:nvPr/>
        </p:nvGrpSpPr>
        <p:grpSpPr>
          <a:xfrm>
            <a:off x="1838052" y="5935193"/>
            <a:ext cx="1477503" cy="794077"/>
            <a:chOff x="3149997" y="5935090"/>
            <a:chExt cx="1477503" cy="794077"/>
          </a:xfrm>
        </p:grpSpPr>
        <p:sp>
          <p:nvSpPr>
            <p:cNvPr id="147" name="Oval 146"/>
            <p:cNvSpPr/>
            <p:nvPr/>
          </p:nvSpPr>
          <p:spPr>
            <a:xfrm>
              <a:off x="3300406" y="6138691"/>
              <a:ext cx="1154486" cy="3446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prstClr val="white"/>
                </a:solidFill>
              </a:endParaRPr>
            </a:p>
          </p:txBody>
        </p:sp>
        <p:pic>
          <p:nvPicPr>
            <p:cNvPr id="148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60" y="5935090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997" y="5936934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249" y="6268327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TextBox 139"/>
          <p:cNvSpPr txBox="1"/>
          <p:nvPr/>
        </p:nvSpPr>
        <p:spPr>
          <a:xfrm>
            <a:off x="2971895" y="642115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Storage</a:t>
            </a:r>
            <a:endParaRPr lang="en-MY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133688" y="639787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Network</a:t>
            </a:r>
            <a:endParaRPr lang="en-MY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1203" y="5964085"/>
            <a:ext cx="1123865" cy="720000"/>
            <a:chOff x="3860659" y="3774890"/>
            <a:chExt cx="1123865" cy="720000"/>
          </a:xfrm>
        </p:grpSpPr>
        <p:sp>
          <p:nvSpPr>
            <p:cNvPr id="19" name="Oval 18"/>
            <p:cNvSpPr/>
            <p:nvPr/>
          </p:nvSpPr>
          <p:spPr>
            <a:xfrm>
              <a:off x="3926269" y="3860744"/>
              <a:ext cx="887371" cy="366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prstClr val="white"/>
                </a:solidFill>
              </a:endParaRPr>
            </a:p>
          </p:txBody>
        </p:sp>
        <p:pic>
          <p:nvPicPr>
            <p:cNvPr id="20" name="Picture 2" descr="http://icons.iconarchive.com/icons/visualpharm/icons8-metro-style/512/It-Infrastructure-Server-icon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64" y="413489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icons.iconarchive.com/icons/visualpharm/icons8-metro-style/512/It-Infrastructure-Server-icon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59" y="3792899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cons.iconarchive.com/icons/visualpharm/icons8-metro-style/512/It-Infrastructure-Server-icon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524" y="377489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" name="TextBox 160"/>
          <p:cNvSpPr txBox="1"/>
          <p:nvPr/>
        </p:nvSpPr>
        <p:spPr>
          <a:xfrm>
            <a:off x="6857916" y="639522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Compute</a:t>
            </a:r>
            <a:endParaRPr lang="en-MY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66" name="Group 2065"/>
          <p:cNvGrpSpPr/>
          <p:nvPr/>
        </p:nvGrpSpPr>
        <p:grpSpPr>
          <a:xfrm>
            <a:off x="1968642" y="3115278"/>
            <a:ext cx="1111963" cy="933732"/>
            <a:chOff x="-2355382" y="1261316"/>
            <a:chExt cx="1111963" cy="933732"/>
          </a:xfrm>
        </p:grpSpPr>
        <p:sp>
          <p:nvSpPr>
            <p:cNvPr id="13" name="Oval 12"/>
            <p:cNvSpPr/>
            <p:nvPr/>
          </p:nvSpPr>
          <p:spPr>
            <a:xfrm>
              <a:off x="-2248071" y="1534665"/>
              <a:ext cx="888526" cy="40669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prstClr val="white"/>
                </a:solidFill>
              </a:endParaRPr>
            </a:p>
          </p:txBody>
        </p:sp>
        <p:pic>
          <p:nvPicPr>
            <p:cNvPr id="14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4259" y="1261316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7660" y="1734208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cdn1.iconfinder.com/data/icons/database/PNG/512/Database_3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5382" y="1411220"/>
              <a:ext cx="460840" cy="4608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5" name="Group 2064"/>
            <p:cNvGrpSpPr/>
            <p:nvPr/>
          </p:nvGrpSpPr>
          <p:grpSpPr>
            <a:xfrm>
              <a:off x="-2212509" y="1376169"/>
              <a:ext cx="888526" cy="406691"/>
              <a:chOff x="-1707240" y="481889"/>
              <a:chExt cx="888526" cy="4066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-1707240" y="481889"/>
                <a:ext cx="888526" cy="406691"/>
              </a:xfrm>
              <a:prstGeom prst="ellipse">
                <a:avLst/>
              </a:prstGeom>
              <a:noFill/>
              <a:ln w="28575">
                <a:solidFill>
                  <a:srgbClr val="000000">
                    <a:alpha val="74902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MY">
                  <a:ln w="3175">
                    <a:solidFill>
                      <a:schemeClr val="tx1"/>
                    </a:solidFill>
                    <a:prstDash val="lgDashDotDot"/>
                  </a:ln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61" name="Straight Connector 2060"/>
              <p:cNvCxnSpPr>
                <a:stCxn id="162" idx="3"/>
                <a:endCxn id="162" idx="7"/>
              </p:cNvCxnSpPr>
              <p:nvPr/>
            </p:nvCxnSpPr>
            <p:spPr>
              <a:xfrm flipV="1">
                <a:off x="-1577118" y="541448"/>
                <a:ext cx="628282" cy="287573"/>
              </a:xfrm>
              <a:prstGeom prst="line">
                <a:avLst/>
              </a:prstGeom>
              <a:ln>
                <a:solidFill>
                  <a:srgbClr val="000000">
                    <a:alpha val="74902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/>
              <p:cNvCxnSpPr>
                <a:stCxn id="162" idx="1"/>
                <a:endCxn id="162" idx="5"/>
              </p:cNvCxnSpPr>
              <p:nvPr/>
            </p:nvCxnSpPr>
            <p:spPr>
              <a:xfrm>
                <a:off x="-1577118" y="541448"/>
                <a:ext cx="628282" cy="287573"/>
              </a:xfrm>
              <a:prstGeom prst="line">
                <a:avLst/>
              </a:prstGeom>
              <a:ln>
                <a:solidFill>
                  <a:srgbClr val="000000">
                    <a:alpha val="74902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2" descr="https://cdn1.iconfinder.com/data/icons/database/PNG/512/Database_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3377662" y="3057523"/>
            <a:ext cx="1060553" cy="10605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/>
          <p:cNvSpPr/>
          <p:nvPr/>
        </p:nvSpPr>
        <p:spPr>
          <a:xfrm>
            <a:off x="2655778" y="5448333"/>
            <a:ext cx="1397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Virtual Network</a:t>
            </a:r>
            <a:endParaRPr lang="en-MY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4" name="Right Arrow 163"/>
          <p:cNvSpPr/>
          <p:nvPr/>
        </p:nvSpPr>
        <p:spPr>
          <a:xfrm rot="10800000" flipH="1">
            <a:off x="3163866" y="3378830"/>
            <a:ext cx="213796" cy="484632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59998" y="2601806"/>
            <a:ext cx="2973852" cy="21153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2067" name="Rounded Rectangle 2066"/>
          <p:cNvSpPr/>
          <p:nvPr/>
        </p:nvSpPr>
        <p:spPr>
          <a:xfrm>
            <a:off x="1648190" y="1307189"/>
            <a:ext cx="6085659" cy="123388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77587" y="1091596"/>
            <a:ext cx="731290" cy="840005"/>
            <a:chOff x="2703864" y="1702544"/>
            <a:chExt cx="731290" cy="840005"/>
          </a:xfrm>
        </p:grpSpPr>
        <p:sp>
          <p:nvSpPr>
            <p:cNvPr id="61" name="TextBox 60"/>
            <p:cNvSpPr txBox="1"/>
            <p:nvPr/>
          </p:nvSpPr>
          <p:spPr>
            <a:xfrm>
              <a:off x="2703864" y="2265550"/>
              <a:ext cx="731290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Mi</a:t>
              </a: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-UAP</a:t>
              </a:r>
            </a:p>
          </p:txBody>
        </p:sp>
        <p:pic>
          <p:nvPicPr>
            <p:cNvPr id="62" name="Picture 22" descr="http://www.strategicdc.com/wp-content/uploads/2010/05/security-icon-big.gif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354" y="1702544"/>
              <a:ext cx="548307" cy="55050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615248" y="3819713"/>
            <a:ext cx="655515" cy="90543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13246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274638"/>
            <a:ext cx="8065591" cy="611759"/>
          </a:xfrm>
        </p:spPr>
        <p:txBody>
          <a:bodyPr>
            <a:noAutofit/>
          </a:bodyPr>
          <a:lstStyle/>
          <a:p>
            <a:r>
              <a:rPr lang="en-US" sz="2800" dirty="0" smtClean="0"/>
              <a:t>WAN Based Archiving Infrastructure using </a:t>
            </a:r>
            <a:r>
              <a:rPr lang="en-US" sz="2800" dirty="0" err="1" smtClean="0"/>
              <a:t>Ceph</a:t>
            </a:r>
            <a:r>
              <a:rPr lang="en-US" sz="2800" dirty="0" smtClean="0"/>
              <a:t>: From POC to Realization</a:t>
            </a:r>
            <a:endParaRPr lang="en-MY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072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Initial POC simulates both KHTP and TPM with 3 zones using existing but slightly different hardware configuration (different disk specs).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actual implementation, replicate POC setup but with similar hardware configurations.</a:t>
            </a:r>
            <a:endParaRPr lang="en-US" sz="2400" dirty="0"/>
          </a:p>
          <a:p>
            <a:pPr lvl="1"/>
            <a:r>
              <a:rPr lang="en-US" sz="1800" dirty="0" smtClean="0"/>
              <a:t>KHTP zones setup is all in a single data center </a:t>
            </a:r>
          </a:p>
          <a:p>
            <a:pPr lvl="1"/>
            <a:r>
              <a:rPr lang="en-US" sz="1800" dirty="0" smtClean="0"/>
              <a:t>TPM zones setup uses both DC1 and DC2</a:t>
            </a:r>
          </a:p>
          <a:p>
            <a:endParaRPr lang="en-US" sz="2400" dirty="0" smtClean="0"/>
          </a:p>
          <a:p>
            <a:r>
              <a:rPr lang="en-US" sz="2400" dirty="0" smtClean="0"/>
              <a:t>Initial implementation targets total estimated raw storage of roughly 148TB.</a:t>
            </a:r>
            <a:endParaRPr lang="en-MY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95800" cy="51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25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274638"/>
            <a:ext cx="8065590" cy="611759"/>
          </a:xfrm>
        </p:spPr>
        <p:txBody>
          <a:bodyPr>
            <a:noAutofit/>
          </a:bodyPr>
          <a:lstStyle/>
          <a:p>
            <a:r>
              <a:rPr lang="en-US" sz="2800" dirty="0" smtClean="0"/>
              <a:t>POC Benchmark Results and Other Observations</a:t>
            </a:r>
            <a:endParaRPr lang="en-MY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 bwMode="auto">
          <a:xfrm>
            <a:off x="4572000" y="2946070"/>
            <a:ext cx="4572000" cy="199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2034067" y="1170705"/>
            <a:ext cx="5049090" cy="16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2788" y="911602"/>
            <a:ext cx="149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Network Benchmark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437" y="4944142"/>
            <a:ext cx="864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Observations: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POC results suggest that irrespective of LAN or WAN, </a:t>
            </a:r>
            <a:r>
              <a:rPr lang="en-US" dirty="0" err="1" smtClean="0">
                <a:solidFill>
                  <a:prstClr val="black"/>
                </a:solidFill>
              </a:rPr>
              <a:t>Ceph</a:t>
            </a:r>
            <a:r>
              <a:rPr lang="en-US" dirty="0" smtClean="0">
                <a:solidFill>
                  <a:prstClr val="black"/>
                </a:solidFill>
              </a:rPr>
              <a:t> scaled well in all scenarios whether its Read or Write.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Given difference of WAN bandwidth, performance drop in WAN scenario is expected.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 bwMode="auto">
          <a:xfrm>
            <a:off x="0" y="2945863"/>
            <a:ext cx="4561723" cy="19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0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</a:t>
            </a:r>
            <a:r>
              <a:rPr lang="en-US" dirty="0" smtClean="0"/>
              <a:t>-ROSS Archer: Simple NAS over </a:t>
            </a:r>
            <a:r>
              <a:rPr lang="en-US" dirty="0" err="1" smtClean="0"/>
              <a:t>Ceph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-5600252" y="6809579"/>
            <a:ext cx="5600252" cy="314860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-5553908" y="1268413"/>
            <a:ext cx="5553996" cy="31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39125" y="1268413"/>
            <a:ext cx="5529284" cy="310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0304" y="1701225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Monitoring</a:t>
            </a:r>
            <a:endParaRPr lang="en-GB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7377" y="1701225"/>
            <a:ext cx="520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File Sharing/NAS Options</a:t>
            </a:r>
            <a:endParaRPr lang="en-GB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710" y="1649850"/>
            <a:ext cx="410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Simple Provisioning</a:t>
            </a:r>
            <a:endParaRPr lang="en-GB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9174094" y="6858000"/>
            <a:ext cx="5596663" cy="3146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3725" y="1701225"/>
            <a:ext cx="371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Pool Management</a:t>
            </a:r>
            <a:endParaRPr lang="en-GB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5344" y="6858000"/>
            <a:ext cx="5553996" cy="31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54350" y="1701225"/>
            <a:ext cx="359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Key Management</a:t>
            </a:r>
            <a:endParaRPr lang="en-GB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18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22035 L 0.80625 -0.72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50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65 -0.22728 L 0.80365 0.087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57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74 -0.22636 L -0.80174 0.088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57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2 -0.22266 L -0.8092 -0.7285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252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237E-6 L 0.00104 -0.7267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63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43508" y="764704"/>
            <a:ext cx="8856984" cy="5535615"/>
            <a:chOff x="143508" y="949404"/>
            <a:chExt cx="8856984" cy="5535615"/>
          </a:xfrm>
        </p:grpSpPr>
        <p:sp>
          <p:nvSpPr>
            <p:cNvPr id="5" name="Shape 4"/>
            <p:cNvSpPr/>
            <p:nvPr/>
          </p:nvSpPr>
          <p:spPr>
            <a:xfrm>
              <a:off x="143508" y="949404"/>
              <a:ext cx="8856984" cy="5535614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5"/>
            <p:cNvSpPr/>
            <p:nvPr/>
          </p:nvSpPr>
          <p:spPr>
            <a:xfrm>
              <a:off x="1015920" y="5065687"/>
              <a:ext cx="203710" cy="2037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117776" y="5167543"/>
              <a:ext cx="1582016" cy="1317476"/>
            </a:xfrm>
            <a:custGeom>
              <a:avLst/>
              <a:gdLst>
                <a:gd name="connsiteX0" fmla="*/ 0 w 1160264"/>
                <a:gd name="connsiteY0" fmla="*/ 0 h 1317476"/>
                <a:gd name="connsiteX1" fmla="*/ 1160264 w 1160264"/>
                <a:gd name="connsiteY1" fmla="*/ 0 h 1317476"/>
                <a:gd name="connsiteX2" fmla="*/ 1160264 w 1160264"/>
                <a:gd name="connsiteY2" fmla="*/ 1317476 h 1317476"/>
                <a:gd name="connsiteX3" fmla="*/ 0 w 1160264"/>
                <a:gd name="connsiteY3" fmla="*/ 1317476 h 1317476"/>
                <a:gd name="connsiteX4" fmla="*/ 0 w 1160264"/>
                <a:gd name="connsiteY4" fmla="*/ 0 h 13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264" h="1317476">
                  <a:moveTo>
                    <a:pt x="0" y="0"/>
                  </a:moveTo>
                  <a:lnTo>
                    <a:pt x="1160264" y="0"/>
                  </a:lnTo>
                  <a:lnTo>
                    <a:pt x="1160264" y="1317476"/>
                  </a:lnTo>
                  <a:lnTo>
                    <a:pt x="0" y="13174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42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Q2 ’14</a:t>
              </a:r>
            </a:p>
            <a:p>
              <a:pPr marL="34290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Performance Tuning</a:t>
              </a:r>
            </a:p>
            <a:p>
              <a:pPr marL="34290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Features Testing</a:t>
              </a: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endPara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18615" y="4006171"/>
              <a:ext cx="318851" cy="3188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278041" y="4165596"/>
              <a:ext cx="1470259" cy="2319422"/>
            </a:xfrm>
            <a:custGeom>
              <a:avLst/>
              <a:gdLst>
                <a:gd name="connsiteX0" fmla="*/ 0 w 1470259"/>
                <a:gd name="connsiteY0" fmla="*/ 0 h 2319422"/>
                <a:gd name="connsiteX1" fmla="*/ 1470259 w 1470259"/>
                <a:gd name="connsiteY1" fmla="*/ 0 h 2319422"/>
                <a:gd name="connsiteX2" fmla="*/ 1470259 w 1470259"/>
                <a:gd name="connsiteY2" fmla="*/ 2319422 h 2319422"/>
                <a:gd name="connsiteX3" fmla="*/ 0 w 1470259"/>
                <a:gd name="connsiteY3" fmla="*/ 2319422 h 2319422"/>
                <a:gd name="connsiteX4" fmla="*/ 0 w 1470259"/>
                <a:gd name="connsiteY4" fmla="*/ 0 h 23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259" h="2319422">
                  <a:moveTo>
                    <a:pt x="0" y="0"/>
                  </a:moveTo>
                  <a:lnTo>
                    <a:pt x="1470259" y="0"/>
                  </a:lnTo>
                  <a:lnTo>
                    <a:pt x="1470259" y="2319422"/>
                  </a:lnTo>
                  <a:lnTo>
                    <a:pt x="0" y="23194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8953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Q3 ‘14</a:t>
              </a:r>
              <a:endPara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Early Tester Program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35732" y="3161436"/>
              <a:ext cx="425135" cy="4251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748300" y="3374003"/>
              <a:ext cx="1709397" cy="3111015"/>
            </a:xfrm>
            <a:custGeom>
              <a:avLst/>
              <a:gdLst>
                <a:gd name="connsiteX0" fmla="*/ 0 w 1709397"/>
                <a:gd name="connsiteY0" fmla="*/ 0 h 3111015"/>
                <a:gd name="connsiteX1" fmla="*/ 1709397 w 1709397"/>
                <a:gd name="connsiteY1" fmla="*/ 0 h 3111015"/>
                <a:gd name="connsiteX2" fmla="*/ 1709397 w 1709397"/>
                <a:gd name="connsiteY2" fmla="*/ 3111015 h 3111015"/>
                <a:gd name="connsiteX3" fmla="*/ 0 w 1709397"/>
                <a:gd name="connsiteY3" fmla="*/ 3111015 h 3111015"/>
                <a:gd name="connsiteX4" fmla="*/ 0 w 1709397"/>
                <a:gd name="connsiteY4" fmla="*/ 0 h 31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397" h="3111015">
                  <a:moveTo>
                    <a:pt x="0" y="0"/>
                  </a:moveTo>
                  <a:lnTo>
                    <a:pt x="1709397" y="0"/>
                  </a:lnTo>
                  <a:lnTo>
                    <a:pt x="1709397" y="3111015"/>
                  </a:lnTo>
                  <a:lnTo>
                    <a:pt x="0" y="3111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270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Q2 ‘15</a:t>
              </a:r>
              <a:endPara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Pool management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File System Management</a:t>
              </a:r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Samba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NFS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Device Management</a:t>
              </a:r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iSCSI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ownCloud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Monitoring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Dashboard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3131" y="2501590"/>
              <a:ext cx="549133" cy="549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457698" y="2776157"/>
              <a:ext cx="1771396" cy="3708862"/>
            </a:xfrm>
            <a:custGeom>
              <a:avLst/>
              <a:gdLst>
                <a:gd name="connsiteX0" fmla="*/ 0 w 1771396"/>
                <a:gd name="connsiteY0" fmla="*/ 0 h 3708862"/>
                <a:gd name="connsiteX1" fmla="*/ 1771396 w 1771396"/>
                <a:gd name="connsiteY1" fmla="*/ 0 h 3708862"/>
                <a:gd name="connsiteX2" fmla="*/ 1771396 w 1771396"/>
                <a:gd name="connsiteY2" fmla="*/ 3708862 h 3708862"/>
                <a:gd name="connsiteX3" fmla="*/ 0 w 1771396"/>
                <a:gd name="connsiteY3" fmla="*/ 3708862 h 3708862"/>
                <a:gd name="connsiteX4" fmla="*/ 0 w 1771396"/>
                <a:gd name="connsiteY4" fmla="*/ 0 h 37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396" h="3708862">
                  <a:moveTo>
                    <a:pt x="0" y="0"/>
                  </a:moveTo>
                  <a:lnTo>
                    <a:pt x="1771396" y="0"/>
                  </a:lnTo>
                  <a:lnTo>
                    <a:pt x="1771396" y="3708862"/>
                  </a:lnTo>
                  <a:lnTo>
                    <a:pt x="0" y="3708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0974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Q4 ’15</a:t>
              </a:r>
              <a:endPara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Key management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LDAP/AD integration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Placement Group/CRUSH </a:t>
              </a: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Management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Hadoop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Mi</a:t>
              </a: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-Cloud v2.0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879244" y="2060955"/>
              <a:ext cx="699701" cy="69970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229095" y="2410806"/>
              <a:ext cx="1771396" cy="4074212"/>
            </a:xfrm>
            <a:custGeom>
              <a:avLst/>
              <a:gdLst>
                <a:gd name="connsiteX0" fmla="*/ 0 w 1771396"/>
                <a:gd name="connsiteY0" fmla="*/ 0 h 4074212"/>
                <a:gd name="connsiteX1" fmla="*/ 1771396 w 1771396"/>
                <a:gd name="connsiteY1" fmla="*/ 0 h 4074212"/>
                <a:gd name="connsiteX2" fmla="*/ 1771396 w 1771396"/>
                <a:gd name="connsiteY2" fmla="*/ 4074212 h 4074212"/>
                <a:gd name="connsiteX3" fmla="*/ 0 w 1771396"/>
                <a:gd name="connsiteY3" fmla="*/ 4074212 h 4074212"/>
                <a:gd name="connsiteX4" fmla="*/ 0 w 1771396"/>
                <a:gd name="connsiteY4" fmla="*/ 0 h 407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396" h="4074212">
                  <a:moveTo>
                    <a:pt x="0" y="0"/>
                  </a:moveTo>
                  <a:lnTo>
                    <a:pt x="1771396" y="0"/>
                  </a:lnTo>
                  <a:lnTo>
                    <a:pt x="1771396" y="4074212"/>
                  </a:lnTo>
                  <a:lnTo>
                    <a:pt x="0" y="40742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0757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Q2 ’16</a:t>
              </a:r>
              <a:endPara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Auto Tuning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Self Healing</a:t>
              </a:r>
              <a:endPara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8067951" y="107431"/>
            <a:ext cx="1076049" cy="9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1680" y="3203684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FF0000"/>
                </a:solidFill>
              </a:rPr>
              <a:t>Beta Release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4283804"/>
            <a:ext cx="185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FF0000"/>
                </a:solidFill>
              </a:rPr>
              <a:t>Alpha Release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1880" y="2483604"/>
            <a:ext cx="173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FF0000"/>
                </a:solidFill>
              </a:rPr>
              <a:t>v1.0 (Archer)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12060" y="1835532"/>
            <a:ext cx="186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FF0000"/>
                </a:solidFill>
              </a:rPr>
              <a:t>v1.5 (Brilliant)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76256" y="1295472"/>
            <a:ext cx="232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FF0000"/>
                </a:solidFill>
              </a:rPr>
              <a:t>v2.0 (Crimson Eye)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OpenNebula</a:t>
            </a:r>
            <a:r>
              <a:rPr lang="en-US" dirty="0" smtClean="0"/>
              <a:t> + </a:t>
            </a:r>
            <a:r>
              <a:rPr lang="en-US" dirty="0" err="1" smtClean="0"/>
              <a:t>Ceph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7724" y="1446486"/>
            <a:ext cx="4968552" cy="1356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/>
              <a:t>Mi</a:t>
            </a:r>
            <a:r>
              <a:rPr lang="en-US" sz="3200" dirty="0" smtClean="0"/>
              <a:t>-Cloud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050719" y="2164088"/>
            <a:ext cx="3042562" cy="558103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2087724" y="4509120"/>
            <a:ext cx="4968552" cy="2088232"/>
          </a:xfrm>
          <a:prstGeom prst="can">
            <a:avLst>
              <a:gd name="adj" fmla="val 145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/>
              <a:t>Mi</a:t>
            </a:r>
            <a:r>
              <a:rPr lang="en-US" sz="3200" dirty="0" smtClean="0"/>
              <a:t>-ROSS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164853" y="5438777"/>
            <a:ext cx="814294" cy="1124744"/>
          </a:xfrm>
          <a:prstGeom prst="rect">
            <a:avLst/>
          </a:prstGeom>
        </p:spPr>
      </p:pic>
      <p:sp>
        <p:nvSpPr>
          <p:cNvPr id="10" name="Up-Down Arrow 9"/>
          <p:cNvSpPr/>
          <p:nvPr/>
        </p:nvSpPr>
        <p:spPr>
          <a:xfrm>
            <a:off x="2087724" y="2803465"/>
            <a:ext cx="4968552" cy="1993687"/>
          </a:xfrm>
          <a:prstGeom prst="upDownArrow">
            <a:avLst>
              <a:gd name="adj1" fmla="val 50000"/>
              <a:gd name="adj2" fmla="val 298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dirty="0" smtClean="0"/>
              <a:t>Pool Management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Key Management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Image Management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Monitoring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Accounting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26312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M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MOS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MOS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386</TotalTime>
  <Words>401</Words>
  <Application>Microsoft Macintosh PowerPoint</Application>
  <PresentationFormat>Présentation à l'écran (4:3)</PresentationFormat>
  <Paragraphs>109</Paragraphs>
  <Slides>10</Slides>
  <Notes>1</Notes>
  <HiddenSlides>2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MIMOS</vt:lpstr>
      <vt:lpstr>MIMOS2012</vt:lpstr>
      <vt:lpstr>1_MIMOS2012</vt:lpstr>
      <vt:lpstr>OpenNebula and Ceph in MIMOS</vt:lpstr>
      <vt:lpstr>MIMOS</vt:lpstr>
      <vt:lpstr>Mi-Cloud: Road Towards Software-Defined Instrastructure</vt:lpstr>
      <vt:lpstr>Mi-Cloud: Software Overview</vt:lpstr>
      <vt:lpstr>WAN Based Archiving Infrastructure using Ceph: From POC to Realization</vt:lpstr>
      <vt:lpstr>POC Benchmark Results and Other Observations</vt:lpstr>
      <vt:lpstr>Mi-ROSS Archer: Simple NAS over Ceph</vt:lpstr>
      <vt:lpstr>Timeline</vt:lpstr>
      <vt:lpstr>OpenNebula + Ceph</vt:lpstr>
      <vt:lpstr>Challenges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OpenNebula and Ceph in MIMOS</dc:title>
  <dc:creator>JY Luke</dc:creator>
  <cp:lastModifiedBy>Jean-Charles LOPEZ</cp:lastModifiedBy>
  <cp:revision>24</cp:revision>
  <dcterms:created xsi:type="dcterms:W3CDTF">2014-06-24T03:29:30Z</dcterms:created>
  <dcterms:modified xsi:type="dcterms:W3CDTF">2014-06-24T03:38:09Z</dcterms:modified>
</cp:coreProperties>
</file>